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5143500" type="screen16x9"/>
  <p:notesSz cx="6858000" cy="9144000"/>
  <p:embeddedFontLst>
    <p:embeddedFont>
      <p:font typeface="Cambria Math" panose="02040503050406030204" pitchFamily="18" charset="0"/>
      <p:regular r:id="rId32"/>
    </p:embeddedFont>
    <p:embeddedFont>
      <p:font typeface="Nunito" pitchFamily="2" charset="0"/>
      <p:regular r:id="rId33"/>
      <p:bold r:id="rId34"/>
      <p:italic r:id="rId35"/>
      <p:boldItalic r:id="rId36"/>
    </p:embeddedFont>
    <p:embeddedFont>
      <p:font typeface="Trebuchet MS" panose="020B0603020202020204" pitchFamily="34" charset="0"/>
      <p:regular r:id="rId37"/>
      <p:bold r:id="rId38"/>
      <p:italic r:id="rId39"/>
      <p:boldItalic r:id="rId40"/>
    </p:embeddedFont>
    <p:embeddedFont>
      <p:font typeface="Wingdings 3" panose="05040102010807070707" pitchFamily="18" charset="2"/>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1" autoAdjust="0"/>
  </p:normalViewPr>
  <p:slideViewPr>
    <p:cSldViewPr snapToGrid="0">
      <p:cViewPr varScale="1">
        <p:scale>
          <a:sx n="70" d="100"/>
          <a:sy n="70" d="100"/>
        </p:scale>
        <p:origin x="118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10389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55691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100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1211253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903422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14051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6288965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9682594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61970329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6208934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9011484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8627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739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8878401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18989462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6582066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3495412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0090464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978408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059627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
        <p:nvSpPr>
          <p:cNvPr id="5" name="Date Placeholder 4"/>
          <p:cNvSpPr>
            <a:spLocks noGrp="1"/>
          </p:cNvSpPr>
          <p:nvPr>
            <p:ph type="dt" sz="half" idx="10"/>
          </p:nvPr>
        </p:nvSpPr>
        <p:spPr/>
        <p:txBody>
          <a:bodyPr/>
          <a:lstStyle/>
          <a:p>
            <a:fld id="{B61BEF0D-F0BB-DE4B-95CE-6DB70DBA9567}" type="datetimeFigureOut">
              <a:rPr lang="en-US" smtClean="0"/>
              <a:pPr/>
              <a:t>3/14/2025</a:t>
            </a:fld>
            <a:endParaRPr lang="en-US" dirty="0"/>
          </a:p>
        </p:txBody>
      </p:sp>
    </p:spTree>
    <p:extLst>
      <p:ext uri="{BB962C8B-B14F-4D97-AF65-F5344CB8AC3E}">
        <p14:creationId xmlns:p14="http://schemas.microsoft.com/office/powerpoint/2010/main" val="33126494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037656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tx1"/>
                </a:solidFill>
                <a:latin typeface="+mj-lt"/>
                <a:ea typeface="Arial"/>
                <a:cs typeface="Arial"/>
                <a:sym typeface="Arial"/>
              </a:rPr>
              <a:t>Year 6 SATS 2025 Presentation for parents, carers &amp; guardians</a:t>
            </a:r>
            <a:endParaRPr sz="3800" dirty="0">
              <a:solidFill>
                <a:schemeClr val="tx1"/>
              </a:solidFill>
              <a:latin typeface="+mj-lt"/>
              <a:ea typeface="Nunito Sans Light"/>
              <a:cs typeface="Nunito Sans Light"/>
              <a:sym typeface="Nunito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2019 Reading SATs paper,</a:t>
            </a:r>
          </a:p>
          <a:p>
            <a:r>
              <a:rPr lang="en-GB" dirty="0">
                <a:solidFill>
                  <a:srgbClr val="283593"/>
                </a:solidFill>
              </a:rPr>
              <a:t>12% of marks could </a:t>
            </a:r>
            <a:r>
              <a:rPr lang="en-GB">
                <a:solidFill>
                  <a:srgbClr val="283593"/>
                </a:solidFill>
              </a:rPr>
              <a:t>be gained </a:t>
            </a:r>
            <a:r>
              <a:rPr lang="en-GB" dirty="0">
                <a:solidFill>
                  <a:srgbClr val="283593"/>
                </a:solidFill>
              </a:rPr>
              <a:t>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out of 40 marks</a:t>
            </a:r>
          </a:p>
          <a:p>
            <a:r>
              <a:rPr lang="en-GB" dirty="0"/>
              <a:t>Paper 2: Reasoning (40 minutes) –     out of 35 marks</a:t>
            </a:r>
          </a:p>
          <a:p>
            <a:r>
              <a:rPr lang="en-GB" dirty="0"/>
              <a:t>Paper 3: Reasoning (40 minutes) –     out of 35 marks</a:t>
            </a:r>
          </a:p>
          <a:p>
            <a:endParaRPr lang="en-GB" dirty="0"/>
          </a:p>
          <a:p>
            <a:r>
              <a:rPr lang="en-GB" dirty="0"/>
              <a:t>                                                      total    110 marks</a:t>
            </a:r>
          </a:p>
          <a:p>
            <a:endParaRPr lang="en-GB" dirty="0"/>
          </a:p>
          <a:p>
            <a:r>
              <a:rPr lang="en-GB" dirty="0"/>
              <a:t>If we can get over 30 on paper 1, we only need about 15 and 15 on the other two (harder) papers.</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Friday 16</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a:t>
            </a:r>
          </a:p>
          <a:p>
            <a:pPr lvl="1">
              <a:lnSpc>
                <a:spcPct val="100000"/>
              </a:lnSpc>
              <a:spcBef>
                <a:spcPts val="0"/>
              </a:spcBef>
            </a:pPr>
            <a:r>
              <a:rPr lang="en-GB" dirty="0">
                <a:solidFill>
                  <a:srgbClr val="283593"/>
                </a:solidFill>
                <a:latin typeface="+mn-lt"/>
              </a:rPr>
              <a:t>Spelling, punctuation and grammar (paper 2: Spelling test) – Monday</a:t>
            </a:r>
          </a:p>
          <a:p>
            <a:pPr lvl="1">
              <a:lnSpc>
                <a:spcPct val="100000"/>
              </a:lnSpc>
              <a:spcBef>
                <a:spcPts val="0"/>
              </a:spcBef>
            </a:pPr>
            <a:r>
              <a:rPr lang="en-GB" dirty="0">
                <a:solidFill>
                  <a:srgbClr val="283593"/>
                </a:solidFill>
                <a:latin typeface="+mn-lt"/>
              </a:rPr>
              <a:t>Reading – Tuesday</a:t>
            </a:r>
          </a:p>
          <a:p>
            <a:pPr lvl="1">
              <a:lnSpc>
                <a:spcPct val="100000"/>
              </a:lnSpc>
              <a:spcBef>
                <a:spcPts val="0"/>
              </a:spcBef>
            </a:pPr>
            <a:r>
              <a:rPr lang="en-GB" dirty="0">
                <a:solidFill>
                  <a:srgbClr val="283593"/>
                </a:solidFill>
                <a:latin typeface="+mn-lt"/>
              </a:rPr>
              <a:t>Maths (paper 1: Arithmetic) – Wednesday</a:t>
            </a:r>
          </a:p>
          <a:p>
            <a:pPr lvl="1">
              <a:lnSpc>
                <a:spcPct val="100000"/>
              </a:lnSpc>
              <a:spcBef>
                <a:spcPts val="0"/>
              </a:spcBef>
            </a:pPr>
            <a:r>
              <a:rPr lang="en-GB" dirty="0">
                <a:solidFill>
                  <a:srgbClr val="283593"/>
                </a:solidFill>
                <a:latin typeface="+mn-lt"/>
              </a:rPr>
              <a:t>Maths (paper 2: Reasoning) – Wednesday</a:t>
            </a:r>
          </a:p>
          <a:p>
            <a:pPr lvl="1">
              <a:lnSpc>
                <a:spcPct val="100000"/>
              </a:lnSpc>
              <a:spcBef>
                <a:spcPts val="0"/>
              </a:spcBef>
            </a:pPr>
            <a:r>
              <a:rPr lang="en-GB" dirty="0">
                <a:solidFill>
                  <a:srgbClr val="283593"/>
                </a:solidFill>
                <a:latin typeface="+mn-lt"/>
              </a:rPr>
              <a:t>Maths (paper 3: Reasoning) – Thursday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Spend time with your child as they do homework / SATS preparation </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a:t>
            </a:r>
            <a:r>
              <a:rPr lang="en-GB" dirty="0">
                <a:solidFill>
                  <a:srgbClr val="FF0000"/>
                </a:solidFill>
              </a:rPr>
              <a:t>reduce screen time.</a:t>
            </a:r>
          </a:p>
          <a:p>
            <a:r>
              <a:rPr lang="en-GB" dirty="0"/>
              <a:t>Ensure your child is eating and drinking well and </a:t>
            </a:r>
            <a:r>
              <a:rPr lang="en-GB" dirty="0">
                <a:solidFill>
                  <a:srgbClr val="FF0000"/>
                </a:solidFill>
              </a:rPr>
              <a:t>getting a good amount of sleep</a:t>
            </a:r>
            <a:r>
              <a:rPr lang="en-GB" dirty="0"/>
              <a:t>.</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a:xfrm>
            <a:off x="311700" y="739302"/>
            <a:ext cx="8520600" cy="4232748"/>
          </a:xfrm>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r>
              <a:rPr lang="en-GB" sz="2800" i="1" dirty="0">
                <a:solidFill>
                  <a:srgbClr val="FF0000"/>
                </a:solidFill>
              </a:rPr>
              <a:t>“Stay focused in class so you do well and show your best. You want to be in a good group in college and show them how great you are.” – </a:t>
            </a:r>
            <a:r>
              <a:rPr lang="en-GB" sz="2800" b="1" i="1" dirty="0">
                <a:solidFill>
                  <a:srgbClr val="FF0000"/>
                </a:solidFill>
              </a:rPr>
              <a:t>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a:p>
            <a:pPr marL="114300" indent="0">
              <a:buNone/>
            </a:pPr>
            <a:endParaRPr lang="en-GB" dirty="0">
              <a:solidFill>
                <a:srgbClr val="283593"/>
              </a:solidFill>
            </a:endParaRPr>
          </a:p>
          <a:p>
            <a:pPr marL="114300" indent="0">
              <a:buNone/>
            </a:pPr>
            <a:r>
              <a:rPr lang="en-GB" dirty="0">
                <a:solidFill>
                  <a:srgbClr val="283593"/>
                </a:solidFill>
              </a:rPr>
              <a:t>A scaled score of 110+ indicates a child is working above Y6 standard GD</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830</TotalTime>
  <Words>3109</Words>
  <Application>Microsoft Office PowerPoint</Application>
  <PresentationFormat>On-screen Show (16:9)</PresentationFormat>
  <Paragraphs>290</Paragraphs>
  <Slides>29</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Nunito</vt:lpstr>
      <vt:lpstr>Wingdings 3</vt:lpstr>
      <vt:lpstr>Trebuchet MS</vt:lpstr>
      <vt:lpstr>Wingdings</vt:lpstr>
      <vt:lpstr>Cambria Math</vt:lpstr>
      <vt:lpstr>Facet</vt:lpstr>
      <vt:lpstr>  Year 6 SATS 2025 Presentation for parents, carers &amp; guardians</vt:lpstr>
      <vt:lpstr>What are the SATs? </vt:lpstr>
      <vt:lpstr>When and how the SATs are completed</vt:lpstr>
      <vt:lpstr>Specific arrangements for SATs</vt:lpstr>
      <vt:lpstr>The results</vt:lpstr>
      <vt:lpstr>Spelling, Punctuation and Grammar:</vt:lpstr>
      <vt:lpstr>Spelling, Punctuation and Grammar: Paper 1</vt:lpstr>
      <vt:lpstr>Spelling, Punctuation and Grammar: Paper 1</vt:lpstr>
      <vt:lpstr>Spelling, Punctuation and Grammar: Paper 2</vt:lpstr>
      <vt:lpstr>Reading:</vt:lpstr>
      <vt:lpstr>Reading </vt:lpstr>
      <vt:lpstr>Reading </vt:lpstr>
      <vt:lpstr>Reading </vt:lpstr>
      <vt:lpstr>Reading </vt:lpstr>
      <vt:lpstr>Maths: Wednesday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Justin Holmes</dc:creator>
  <cp:lastModifiedBy>Alison McDonald</cp:lastModifiedBy>
  <cp:revision>21</cp:revision>
  <dcterms:modified xsi:type="dcterms:W3CDTF">2025-03-14T07:15:46Z</dcterms:modified>
</cp:coreProperties>
</file>